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PT Sans" panose="020B0604020202020204" charset="0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9" name="Google Shape;12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d57bdcb7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3d57bdcb7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g3d57bdcb78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cdd5e9d0a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3cdd5e9d0a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Attract National Brands</a:t>
            </a:r>
            <a:endParaRPr/>
          </a:p>
        </p:txBody>
      </p:sp>
      <p:sp>
        <p:nvSpPr>
          <p:cNvPr id="176" name="Google Shape;176;g3cdd5e9d0a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Total interest write-off for personal home and vacation home = $750k (2018)</a:t>
            </a:r>
            <a:endParaRPr/>
          </a:p>
        </p:txBody>
      </p:sp>
      <p:sp>
        <p:nvSpPr>
          <p:cNvPr id="205" name="Google Shape;20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explain how one can exchange for up to 3 properties of equal or greater value than relinquished property or simply have 3 properties to choose from</a:t>
            </a:r>
            <a:endParaRPr/>
          </a:p>
        </p:txBody>
      </p:sp>
      <p:sp>
        <p:nvSpPr>
          <p:cNvPr id="238" name="Google Shape;23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3d470f6ae4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/>
              <a:t>This slide is covering ‘Form’ (from the prior ‘4 IRS Requirements’ slide)</a:t>
            </a:r>
            <a:endParaRPr/>
          </a:p>
        </p:txBody>
      </p:sp>
      <p:sp>
        <p:nvSpPr>
          <p:cNvPr id="274" name="Google Shape;274;g3d470f6ae4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3d470f6ae4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slide is covering ‘Substance’ (from the prior ‘4 IRS Requirements’ slide)</a:t>
            </a:r>
            <a:endParaRPr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Warning - parking and/or TIC fractional ownership</a:t>
            </a:r>
            <a:endParaRPr/>
          </a:p>
        </p:txBody>
      </p:sp>
      <p:sp>
        <p:nvSpPr>
          <p:cNvPr id="280" name="Google Shape;280;g3d470f6ae4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Insert slide for mortgage boot and partial exchange boot  after this one. Personal property along with apartment sale cap gain taxed?</a:t>
            </a:r>
            <a:endParaRPr/>
          </a:p>
        </p:txBody>
      </p:sp>
      <p:sp>
        <p:nvSpPr>
          <p:cNvPr id="292" name="Google Shape;29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3d470f6ae4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Google Shape;307;g3d470f6ae4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g3d470f6ae4_0_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3d470f6ae4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3d470f6ae4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Notes regarding depreciation - sell every 5-7 years</a:t>
            </a:r>
            <a:endParaRPr/>
          </a:p>
        </p:txBody>
      </p:sp>
      <p:sp>
        <p:nvSpPr>
          <p:cNvPr id="328" name="Google Shape;328;g3d470f6ae4_0_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  <a:defRPr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  <a:defRPr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R="0" lvl="1" algn="ctr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R="0" lvl="2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R="0" lvl="4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R="0"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PT Sans"/>
              <a:buNone/>
              <a:defRPr sz="40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228600" algn="l" rtl="0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  <a:defRPr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  <a:defRPr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  <a:defRPr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T Sans"/>
              <a:buNone/>
              <a:defRPr sz="20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T Sans"/>
              <a:buNone/>
              <a:defRPr sz="20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6" name="Google Shape;66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  <a:defRPr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  <a:defRPr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  <a:defRPr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cxnSp>
        <p:nvCxnSpPr>
          <p:cNvPr id="12" name="Google Shape;12;p1"/>
          <p:cNvCxnSpPr/>
          <p:nvPr/>
        </p:nvCxnSpPr>
        <p:spPr>
          <a:xfrm>
            <a:off x="0" y="229638"/>
            <a:ext cx="6813550" cy="0"/>
          </a:xfrm>
          <a:prstGeom prst="straightConnector1">
            <a:avLst/>
          </a:prstGeom>
          <a:noFill/>
          <a:ln w="82550" cap="flat" cmpd="sng">
            <a:solidFill>
              <a:srgbClr val="57C3F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3" name="Google Shape;13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6930189" y="181510"/>
            <a:ext cx="2021305" cy="503489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6.jp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/>
          <p:nvPr/>
        </p:nvSpPr>
        <p:spPr>
          <a:xfrm>
            <a:off x="60" y="-17698"/>
            <a:ext cx="9143940" cy="765504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498D28-1353-4AAD-863A-C9A89C2CB0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8368"/>
            <a:ext cx="9144000" cy="554126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/>
          <p:nvPr/>
        </p:nvSpPr>
        <p:spPr>
          <a:xfrm>
            <a:off x="0" y="608520"/>
            <a:ext cx="9144000" cy="6249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A1E4"/>
              </a:buClr>
              <a:buSzPts val="7200"/>
              <a:buFont typeface="PT Sans"/>
              <a:buNone/>
            </a:pPr>
            <a:r>
              <a:rPr lang="en-US" sz="6500" b="1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The Power of Exchange</a:t>
            </a:r>
            <a:br>
              <a:rPr lang="en-US" sz="8000" b="1" i="0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br>
              <a:rPr lang="en-US" sz="3600" b="1" i="0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br>
              <a:rPr lang="en-US" sz="3600" b="0" i="0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4000" b="1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Your</a:t>
            </a:r>
            <a:r>
              <a:rPr lang="en-US" sz="4000" b="1" i="0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1031 Tax Deferred </a:t>
            </a:r>
            <a:endParaRPr sz="4000" b="1" i="0" dirty="0">
              <a:solidFill>
                <a:srgbClr val="7F7F7F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A1E4"/>
              </a:buClr>
              <a:buSzPts val="7200"/>
              <a:buFont typeface="PT Sans"/>
              <a:buNone/>
            </a:pPr>
            <a:r>
              <a:rPr lang="en-US" sz="4000" b="1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Reinvestment Plan</a:t>
            </a:r>
            <a:br>
              <a:rPr lang="en-US" sz="3600" b="1" i="0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</a:br>
            <a:br>
              <a:rPr lang="en-US" sz="3600" b="0" i="0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</a:br>
            <a:br>
              <a:rPr lang="en-US" sz="3600" b="0" i="0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1200" b="0" i="1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br>
              <a:rPr lang="en-US" sz="1200" b="0" i="1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1100" b="0" i="1" dirty="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Licensed real estate agents cannot provide advice regarding specific tax consequences. Investors considering exchange should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A1E4"/>
              </a:buClr>
              <a:buSzPts val="7200"/>
              <a:buFont typeface="PT Sans"/>
              <a:buNone/>
            </a:pPr>
            <a:r>
              <a:rPr lang="en-US" sz="1100" b="0" i="1" dirty="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seek the counsel of their accountant</a:t>
            </a:r>
            <a:r>
              <a:rPr lang="en-US" sz="1100" i="1" dirty="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/</a:t>
            </a:r>
            <a:r>
              <a:rPr lang="en-US" sz="1100" b="0" i="1" dirty="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attorney to obtain professional and legal advice.</a:t>
            </a:r>
            <a:endParaRPr sz="1100" dirty="0">
              <a:solidFill>
                <a:srgbClr val="888888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</a:pPr>
            <a:endParaRPr sz="500" b="0" i="0" dirty="0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FBFBF"/>
              </a:buClr>
              <a:buSzPts val="1200"/>
              <a:buFont typeface="PT Sans"/>
              <a:buNone/>
            </a:pPr>
            <a:r>
              <a:rPr lang="en-US" sz="1100" b="0" i="0" dirty="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Copyright © 201</a:t>
            </a:r>
            <a:r>
              <a:rPr lang="en-US" sz="1100" dirty="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8 </a:t>
            </a:r>
            <a:r>
              <a:rPr lang="en-US" sz="1100" b="0" i="0" dirty="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Coastal Pacific Real Estate. All rights reserved. CA DRE #01313440.</a:t>
            </a:r>
            <a:endParaRPr sz="1100" b="0" i="0" dirty="0">
              <a:solidFill>
                <a:srgbClr val="888888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/>
          <p:nvPr/>
        </p:nvSpPr>
        <p:spPr>
          <a:xfrm>
            <a:off x="251850" y="606900"/>
            <a:ext cx="8640300" cy="625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320025" anchor="ctr" anchorCtr="1">
            <a:noAutofit/>
          </a:bodyPr>
          <a:lstStyle/>
          <a:p>
            <a:pPr marL="0" marR="0" lvl="1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“</a:t>
            </a:r>
            <a:r>
              <a:rPr lang="en-US" sz="2400"/>
              <a:t>Along with equities, single-family homes are a very attractive investment.  Buffet says houses are even better than stocks. Also, if you are an investor that’s a handy type, consider buying a couple of homes at distressed prices, finance them with 30-year mortgages and find renters.</a:t>
            </a:r>
            <a:r>
              <a:rPr lang="en-US" sz="32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”</a:t>
            </a:r>
            <a:endParaRPr/>
          </a:p>
          <a:p>
            <a:pPr marL="0" marR="0" lvl="1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7F7F7F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1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– </a:t>
            </a:r>
            <a:r>
              <a:rPr lang="en-US" sz="280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Warren Buffet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Goals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Why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is this presentation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important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?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05" name="Google Shape;105;p16"/>
          <p:cNvSpPr txBox="1"/>
          <p:nvPr/>
        </p:nvSpPr>
        <p:spPr>
          <a:xfrm>
            <a:off x="0" y="1948020"/>
            <a:ext cx="9144000" cy="4909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0" tIns="0" rIns="914400" bIns="914400" anchor="ctr" anchorCtr="1">
            <a:noAutofit/>
          </a:bodyPr>
          <a:lstStyle/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Clr>
                <a:srgbClr val="00A1E4"/>
              </a:buClr>
              <a:buSzPts val="2800"/>
              <a:buFont typeface="Noto Sans Symbols"/>
              <a:buChar char="✓"/>
            </a:pPr>
            <a:r>
              <a:rPr lang="en-US" sz="2800" b="0" i="1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Expand 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your </a:t>
            </a:r>
            <a:r>
              <a:rPr lang="en-US" sz="28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wealth 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and</a:t>
            </a:r>
            <a:r>
              <a:rPr lang="en-US" sz="28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 success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/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0" i="0" u="none" strike="noStrike" cap="none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Clr>
                <a:srgbClr val="00A1E4"/>
              </a:buClr>
              <a:buSzPts val="2800"/>
              <a:buFont typeface="Noto Sans Symbols"/>
              <a:buChar char="✓"/>
            </a:pPr>
            <a:r>
              <a:rPr lang="en-US" sz="2800" b="0" i="1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Optimize 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your </a:t>
            </a:r>
            <a:r>
              <a:rPr lang="en-US" sz="28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real estate portfolio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/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0" i="0" u="none" strike="noStrike" cap="none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Clr>
                <a:srgbClr val="00A1E4"/>
              </a:buClr>
              <a:buSzPts val="2800"/>
              <a:buFont typeface="Noto Sans Symbols"/>
              <a:buChar char="✓"/>
            </a:pPr>
            <a:r>
              <a:rPr lang="en-US" sz="2800" b="0" i="1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Defer 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taxes with </a:t>
            </a:r>
            <a:r>
              <a:rPr lang="en-US" sz="28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1031 exchanges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>
            <a:spLocks noGrp="1"/>
          </p:cNvSpPr>
          <p:nvPr>
            <p:ph type="ctrTitle"/>
          </p:nvPr>
        </p:nvSpPr>
        <p:spPr>
          <a:xfrm>
            <a:off x="0" y="616582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What is a 1031 Exchange?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A way to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defer taxes 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on capital gains 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indefinitely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111" name="Google Shape;111;p17" descr="photodune-2935458-infinite-pier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9059" y="2309263"/>
            <a:ext cx="7137399" cy="4489468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8" descr="photodune-3200596-money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14700" y="2675475"/>
            <a:ext cx="5429300" cy="3634473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8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Reduce / Eliminate Your Taxes</a:t>
            </a:r>
            <a:br>
              <a:rPr lang="en-US" sz="5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Save on </a:t>
            </a:r>
            <a:r>
              <a:rPr lang="en-US" sz="2800" b="1" i="0" u="none" strike="noStrike" cap="none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taxes</a:t>
            </a:r>
            <a:r>
              <a:rPr lang="en-US" sz="2800" b="0" i="0" u="none" strike="noStrike" cap="none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with </a:t>
            </a:r>
            <a:r>
              <a:rPr lang="en-US" sz="2800" b="0" i="1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1031 tax-deferred exchanges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 dirty="0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18" name="Google Shape;118;p18"/>
          <p:cNvSpPr txBox="1"/>
          <p:nvPr/>
        </p:nvSpPr>
        <p:spPr>
          <a:xfrm>
            <a:off x="0" y="1939202"/>
            <a:ext cx="4572000" cy="4918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Federal Capital Gains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State Income Tax</a:t>
            </a:r>
            <a:r>
              <a:rPr lang="en-US" sz="2400" b="1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Recapture Depreciation</a:t>
            </a: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 txBox="1">
            <a:spLocks noGrp="1"/>
          </p:cNvSpPr>
          <p:nvPr>
            <p:ph type="ctrTitle"/>
          </p:nvPr>
        </p:nvSpPr>
        <p:spPr>
          <a:xfrm>
            <a:off x="0" y="717239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Example of Taxation</a:t>
            </a:r>
            <a:br>
              <a:rPr lang="en-US" sz="5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Taxes quickly add up and </a:t>
            </a:r>
            <a:r>
              <a:rPr lang="en-US" sz="2800" b="1" i="0" u="none" strike="noStrike" cap="none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significantly</a:t>
            </a:r>
            <a:r>
              <a:rPr lang="en-US" sz="2800" b="0" i="0" u="none" strike="noStrike" cap="none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reduce </a:t>
            </a:r>
            <a:r>
              <a:rPr lang="en-US" sz="2800" b="0" i="1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profits.</a:t>
            </a:r>
            <a:br>
              <a:rPr lang="en-US" sz="2800" b="0" i="1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400" b="0" i="1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Assuming a 10 Year Hold.</a:t>
            </a:r>
            <a:br>
              <a:rPr lang="en-US" sz="2800" b="0" dirty="0">
                <a:solidFill>
                  <a:srgbClr val="7F7F7F"/>
                </a:solidFill>
              </a:rPr>
            </a:br>
            <a:endParaRPr sz="2800" b="0" i="0" u="none" strike="noStrike" cap="none" dirty="0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24" name="Google Shape;124;p19"/>
          <p:cNvSpPr txBox="1"/>
          <p:nvPr/>
        </p:nvSpPr>
        <p:spPr>
          <a:xfrm>
            <a:off x="0" y="1983617"/>
            <a:ext cx="4047744" cy="3304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lvl="5" indent="457200" algn="just"/>
            <a:r>
              <a:rPr lang="en-US" sz="2200" i="1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Purchase Price</a:t>
            </a:r>
            <a:r>
              <a:rPr lang="en-US" sz="2200" i="1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      </a:t>
            </a:r>
            <a:r>
              <a:rPr lang="en-US" sz="2200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$500,000</a:t>
            </a:r>
            <a:endParaRPr lang="en-US" sz="2200" b="1" dirty="0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lvl="5" indent="457200" algn="just"/>
            <a:endParaRPr sz="1000" dirty="0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lvl="5" indent="457200" algn="just"/>
            <a:r>
              <a:rPr lang="en-US" sz="2200" i="1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Depreciation       </a:t>
            </a:r>
            <a:r>
              <a:rPr lang="en-US" sz="2800" b="1" i="1" u="sng" dirty="0">
                <a:solidFill>
                  <a:schemeClr val="tx1"/>
                </a:solidFill>
                <a:latin typeface="PT Sans"/>
                <a:ea typeface="PT Sans"/>
                <a:cs typeface="PT Sans"/>
                <a:sym typeface="PT Sans"/>
              </a:rPr>
              <a:t>-</a:t>
            </a:r>
            <a:r>
              <a:rPr lang="en-US" sz="2200" i="1" u="sng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200" u="sng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$100,000</a:t>
            </a:r>
          </a:p>
          <a:p>
            <a:pPr lvl="5" indent="457200" algn="just"/>
            <a:endParaRPr sz="1000" dirty="0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lvl="5" indent="457200" algn="just"/>
            <a:r>
              <a:rPr lang="en-US" sz="2200" i="1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Cost Basis</a:t>
            </a:r>
            <a:r>
              <a:rPr lang="en-US" sz="2200" i="1" dirty="0">
                <a:ea typeface="PT Sans"/>
              </a:rPr>
              <a:t> </a:t>
            </a:r>
            <a:r>
              <a:rPr lang="en-US" sz="2200" i="1" dirty="0">
                <a:solidFill>
                  <a:srgbClr val="0C0C0C"/>
                </a:solidFill>
                <a:latin typeface="PT Sans"/>
                <a:ea typeface="PT Sans"/>
                <a:sym typeface="PT Sans"/>
              </a:rPr>
              <a:t> 	          </a:t>
            </a:r>
            <a:r>
              <a:rPr lang="en-US" sz="2200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$400,000</a:t>
            </a:r>
          </a:p>
          <a:p>
            <a:pPr lvl="5" indent="457200" algn="just"/>
            <a:endParaRPr lang="en-US" sz="2800" dirty="0">
              <a:solidFill>
                <a:srgbClr val="0C0C0C"/>
              </a:solidFill>
              <a:latin typeface="PT Sans"/>
              <a:sym typeface="PT Sans"/>
            </a:endParaRPr>
          </a:p>
          <a:p>
            <a:pPr lvl="5" indent="457200" algn="just"/>
            <a:r>
              <a:rPr lang="en-US" sz="2200" i="1" dirty="0">
                <a:solidFill>
                  <a:srgbClr val="00B0F0"/>
                </a:solidFill>
                <a:latin typeface="PT Sans"/>
                <a:sym typeface="PT Sans"/>
              </a:rPr>
              <a:t>Todays’ Sale Price </a:t>
            </a:r>
            <a:r>
              <a:rPr lang="en-US" sz="2200" dirty="0">
                <a:solidFill>
                  <a:srgbClr val="0C0C0C"/>
                </a:solidFill>
                <a:latin typeface="PT Sans"/>
                <a:sym typeface="PT Sans"/>
              </a:rPr>
              <a:t>$650,000</a:t>
            </a:r>
          </a:p>
          <a:p>
            <a:pPr lvl="5" indent="457200" algn="just"/>
            <a:endParaRPr lang="en-US" sz="1800" dirty="0">
              <a:solidFill>
                <a:srgbClr val="0C0C0C"/>
              </a:solidFill>
              <a:latin typeface="PT Sans"/>
              <a:sym typeface="PT Sans"/>
            </a:endParaRPr>
          </a:p>
          <a:p>
            <a:pPr lvl="5" indent="457200" algn="just"/>
            <a:r>
              <a:rPr lang="en-US" sz="2200" i="1" dirty="0">
                <a:solidFill>
                  <a:srgbClr val="00B0F0"/>
                </a:solidFill>
                <a:latin typeface="PT Sans"/>
                <a:sym typeface="PT Sans"/>
              </a:rPr>
              <a:t>Taxable Gains       </a:t>
            </a:r>
            <a:r>
              <a:rPr lang="en-US" sz="2200" dirty="0">
                <a:solidFill>
                  <a:schemeClr val="tx1"/>
                </a:solidFill>
                <a:latin typeface="PT Sans"/>
                <a:sym typeface="PT Sans"/>
              </a:rPr>
              <a:t>$250,000</a:t>
            </a:r>
          </a:p>
        </p:txBody>
      </p:sp>
      <p:sp>
        <p:nvSpPr>
          <p:cNvPr id="126" name="Google Shape;126;p19"/>
          <p:cNvSpPr txBox="1"/>
          <p:nvPr/>
        </p:nvSpPr>
        <p:spPr>
          <a:xfrm>
            <a:off x="0" y="5616458"/>
            <a:ext cx="9144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Total Tax  = $100,250</a:t>
            </a:r>
            <a:endParaRPr sz="2800" b="1" dirty="0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7" name="Google Shape;124;p19">
            <a:extLst>
              <a:ext uri="{FF2B5EF4-FFF2-40B4-BE49-F238E27FC236}">
                <a16:creationId xmlns:a16="http://schemas.microsoft.com/office/drawing/2014/main" id="{5247959C-6A5A-4CBF-BA41-A9142BF4245B}"/>
              </a:ext>
            </a:extLst>
          </p:cNvPr>
          <p:cNvSpPr txBox="1"/>
          <p:nvPr/>
        </p:nvSpPr>
        <p:spPr>
          <a:xfrm>
            <a:off x="4133088" y="2178909"/>
            <a:ext cx="5010912" cy="2991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i="1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Capital Gains Tax</a:t>
            </a:r>
            <a:r>
              <a:rPr lang="en-US" sz="2200" i="1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PT Sans"/>
                <a:ea typeface="PT Sans"/>
                <a:cs typeface="PT Sans"/>
                <a:sym typeface="PT Sans"/>
              </a:rPr>
              <a:t>(15%-20%)</a:t>
            </a:r>
          </a:p>
          <a:p>
            <a:pPr marL="0" marR="0" lvl="0" indent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$250,000 x </a:t>
            </a:r>
            <a:r>
              <a:rPr lang="en-US" sz="2200" i="1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15%</a:t>
            </a:r>
            <a:r>
              <a:rPr lang="en-US" sz="2200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 =</a:t>
            </a:r>
            <a:r>
              <a:rPr lang="en-US" sz="2200" b="1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$37,500</a:t>
            </a:r>
          </a:p>
          <a:p>
            <a:pPr marL="0" marR="0" lvl="0" indent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000" b="1" i="1" dirty="0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i="1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Depreciation Recapture </a:t>
            </a:r>
            <a:r>
              <a:rPr lang="en-US" sz="2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PT Sans"/>
                <a:ea typeface="PT Sans"/>
                <a:cs typeface="PT Sans"/>
                <a:sym typeface="PT Sans"/>
              </a:rPr>
              <a:t>(25%)</a:t>
            </a:r>
          </a:p>
          <a:p>
            <a:pPr indent="457200"/>
            <a:r>
              <a:rPr lang="en-US" sz="2200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$100,000 x 25%  =</a:t>
            </a:r>
            <a:r>
              <a:rPr lang="en-US" sz="2200" b="1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 $25,000</a:t>
            </a:r>
          </a:p>
          <a:p>
            <a:pPr marL="0" marR="0" lvl="0" indent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 b="1" dirty="0">
              <a:solidFill>
                <a:schemeClr val="tx1">
                  <a:lumMod val="50000"/>
                  <a:lumOff val="50000"/>
                </a:schemeClr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i="1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National Healthcare Tax (</a:t>
            </a:r>
            <a:r>
              <a:rPr lang="en-US" sz="2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PT Sans"/>
                <a:ea typeface="PT Sans"/>
                <a:cs typeface="PT Sans"/>
                <a:sym typeface="PT Sans"/>
              </a:rPr>
              <a:t>3.8%)</a:t>
            </a:r>
            <a:endParaRPr lang="en-US" sz="2200" b="1" i="1" dirty="0">
              <a:solidFill>
                <a:schemeClr val="tx1">
                  <a:lumMod val="50000"/>
                  <a:lumOff val="50000"/>
                </a:schemeClr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$250,000 x 3.8%  =</a:t>
            </a:r>
            <a:r>
              <a:rPr lang="en-US" sz="2200" b="1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 $9,500</a:t>
            </a:r>
            <a:endParaRPr sz="2200" b="1" dirty="0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 b="1" dirty="0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i="1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CA Income Tax (</a:t>
            </a:r>
            <a:r>
              <a:rPr lang="en-US" sz="2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PT Sans"/>
                <a:ea typeface="PT Sans"/>
                <a:cs typeface="PT Sans"/>
                <a:sym typeface="PT Sans"/>
              </a:rPr>
              <a:t>11.3%-13.3%)</a:t>
            </a:r>
            <a:endParaRPr lang="en-US" sz="2200" i="1" dirty="0">
              <a:solidFill>
                <a:schemeClr val="tx1">
                  <a:lumMod val="50000"/>
                  <a:lumOff val="50000"/>
                </a:schemeClr>
              </a:solidFill>
              <a:ea typeface="PT Sans"/>
            </a:endParaRPr>
          </a:p>
          <a:p>
            <a:pPr marL="0" marR="0" lvl="0" indent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$250,000 x </a:t>
            </a:r>
            <a:r>
              <a:rPr lang="en-US" sz="2200" i="1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11.3%</a:t>
            </a:r>
            <a:r>
              <a:rPr lang="en-US" sz="2200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 = </a:t>
            </a:r>
            <a:r>
              <a:rPr lang="en-US" sz="2200" b="1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$28,250</a:t>
            </a:r>
            <a:endParaRPr sz="2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0"/>
          <p:cNvSpPr txBox="1">
            <a:spLocks noGrp="1"/>
          </p:cNvSpPr>
          <p:nvPr>
            <p:ph type="ctrTitle"/>
          </p:nvPr>
        </p:nvSpPr>
        <p:spPr>
          <a:xfrm>
            <a:off x="0" y="948186"/>
            <a:ext cx="9144000" cy="13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b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Exchangeable Assets</a:t>
            </a:r>
            <a:br>
              <a:rPr lang="en-US" sz="5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You can </a:t>
            </a:r>
            <a:r>
              <a:rPr lang="en-US" sz="2800" b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exchange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b="0" i="1" dirty="0">
                <a:solidFill>
                  <a:srgbClr val="7F7F7F"/>
                </a:solidFill>
              </a:rPr>
              <a:t>any</a:t>
            </a:r>
            <a:r>
              <a:rPr lang="en-US" sz="2800" b="0" dirty="0">
                <a:solidFill>
                  <a:srgbClr val="7F7F7F"/>
                </a:solidFill>
              </a:rPr>
              <a:t> Real Estate held for investment, including TIC’s &amp; leases of 30 years or greater </a:t>
            </a:r>
            <a:br>
              <a:rPr lang="en-US" sz="2800" b="0" dirty="0">
                <a:solidFill>
                  <a:srgbClr val="7F7F7F"/>
                </a:solidFill>
              </a:rPr>
            </a:br>
            <a:r>
              <a:rPr lang="en-US" sz="2800" b="0" dirty="0">
                <a:solidFill>
                  <a:srgbClr val="7F7F7F"/>
                </a:solidFill>
              </a:rPr>
              <a:t>- </a:t>
            </a:r>
            <a:r>
              <a:rPr lang="en-US" sz="2800" b="1" i="0" u="none" strike="noStrike" cap="none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like-kind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 dirty="0">
              <a:solidFill>
                <a:srgbClr val="7F7F7F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800" b="0" dirty="0">
              <a:solidFill>
                <a:srgbClr val="7F7F7F"/>
              </a:solidFill>
            </a:endParaRPr>
          </a:p>
        </p:txBody>
      </p:sp>
      <p:sp>
        <p:nvSpPr>
          <p:cNvPr id="133" name="Google Shape;133;p20"/>
          <p:cNvSpPr txBox="1"/>
          <p:nvPr/>
        </p:nvSpPr>
        <p:spPr>
          <a:xfrm>
            <a:off x="0" y="2823822"/>
            <a:ext cx="9144000" cy="11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i="1" dirty="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No gain or loss shall be recognized on the exchange of property held for productive use in a trade or business/investment.</a:t>
            </a:r>
            <a:endParaRPr dirty="0"/>
          </a:p>
        </p:txBody>
      </p:sp>
      <p:pic>
        <p:nvPicPr>
          <p:cNvPr id="134" name="Google Shape;134;p20" descr="photodune-184754-real-estate-collage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2334" y="3920071"/>
            <a:ext cx="9228666" cy="29633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1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Like-kind Example - #1</a:t>
            </a:r>
            <a:b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>
                <a:solidFill>
                  <a:srgbClr val="7F7F7F"/>
                </a:solidFill>
              </a:rPr>
              <a:t>Rental Home(s)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→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Apartment Building</a:t>
            </a:r>
            <a:endParaRPr sz="2800" b="1" i="0" u="none" strike="noStrike" cap="none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40" name="Google Shape;140;p21"/>
          <p:cNvSpPr txBox="1"/>
          <p:nvPr/>
        </p:nvSpPr>
        <p:spPr>
          <a:xfrm>
            <a:off x="8524" y="5807575"/>
            <a:ext cx="4492623" cy="2718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RELINQUISHED</a:t>
            </a:r>
            <a:endParaRPr sz="2000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41" name="Google Shape;141;p21"/>
          <p:cNvSpPr txBox="1"/>
          <p:nvPr/>
        </p:nvSpPr>
        <p:spPr>
          <a:xfrm>
            <a:off x="4544460" y="5790295"/>
            <a:ext cx="4492623" cy="343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REPLACEMENT</a:t>
            </a:r>
            <a:endParaRPr sz="2800" b="1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42" name="Google Shape;142;p21"/>
          <p:cNvSpPr txBox="1"/>
          <p:nvPr/>
        </p:nvSpPr>
        <p:spPr>
          <a:xfrm>
            <a:off x="8524" y="6247240"/>
            <a:ext cx="913547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Take advantage of 1031 Tax-Deferral to increase profits.</a:t>
            </a:r>
            <a:endParaRPr sz="2000" i="1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143" name="Google Shape;143;p21" descr="photodune-820904-modern-town-houses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2068" y="2509591"/>
            <a:ext cx="4444997" cy="2946584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144" name="Google Shape;144;p21" descr="sea_lane.jpe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859" y="2509591"/>
            <a:ext cx="4546539" cy="2966896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2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br>
              <a:rPr lang="en-US" sz="1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Like-kind Example - #2</a:t>
            </a:r>
            <a:b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Residential Multi-</a:t>
            </a:r>
            <a:r>
              <a:rPr lang="en-US" sz="2800" b="0" dirty="0">
                <a:solidFill>
                  <a:srgbClr val="7F7F7F"/>
                </a:solidFill>
              </a:rPr>
              <a:t>U</a:t>
            </a:r>
            <a:r>
              <a:rPr lang="en-US" sz="2800" b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nit(s)→</a:t>
            </a:r>
            <a:r>
              <a:rPr lang="en-US" sz="2800" b="0" u="none" strike="noStrike" cap="none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Commercial / Medical </a:t>
            </a:r>
            <a:r>
              <a:rPr lang="en-US" sz="2800" b="0" u="none" strike="noStrike" cap="none" dirty="0">
                <a:solidFill>
                  <a:srgbClr val="00A1E4"/>
                </a:solidFill>
              </a:rPr>
              <a:t>Building</a:t>
            </a:r>
            <a:endParaRPr sz="2800" b="0" u="none" strike="noStrike" cap="none" dirty="0">
              <a:solidFill>
                <a:srgbClr val="00A1E4"/>
              </a:solidFill>
            </a:endParaRPr>
          </a:p>
        </p:txBody>
      </p:sp>
      <p:sp>
        <p:nvSpPr>
          <p:cNvPr id="150" name="Google Shape;150;p22"/>
          <p:cNvSpPr txBox="1"/>
          <p:nvPr/>
        </p:nvSpPr>
        <p:spPr>
          <a:xfrm>
            <a:off x="8524" y="5807575"/>
            <a:ext cx="4492623" cy="2718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RELINQUISHED</a:t>
            </a:r>
            <a:endParaRPr/>
          </a:p>
        </p:txBody>
      </p:sp>
      <p:sp>
        <p:nvSpPr>
          <p:cNvPr id="151" name="Google Shape;151;p22"/>
          <p:cNvSpPr txBox="1"/>
          <p:nvPr/>
        </p:nvSpPr>
        <p:spPr>
          <a:xfrm>
            <a:off x="4544460" y="5790295"/>
            <a:ext cx="4492623" cy="343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REPLACEMENT</a:t>
            </a:r>
            <a:endParaRPr/>
          </a:p>
        </p:txBody>
      </p:sp>
      <p:sp>
        <p:nvSpPr>
          <p:cNvPr id="152" name="Google Shape;152;p22"/>
          <p:cNvSpPr txBox="1"/>
          <p:nvPr/>
        </p:nvSpPr>
        <p:spPr>
          <a:xfrm>
            <a:off x="8524" y="6247240"/>
            <a:ext cx="913547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You can exchange from residential/rentals to commercial properties.</a:t>
            </a:r>
            <a:endParaRPr sz="2000" i="1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153" name="Google Shape;153;p22" descr="photodune-2847249-suburban-homes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951" y="2431376"/>
            <a:ext cx="4504719" cy="3003146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154" name="Google Shape;154;p22" descr="photodune-1409421-modern-hospital-m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88932" y="2431376"/>
            <a:ext cx="4521200" cy="3003145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3"/>
          <p:cNvSpPr txBox="1">
            <a:spLocks noGrp="1"/>
          </p:cNvSpPr>
          <p:nvPr>
            <p:ph type="ctrTitle"/>
          </p:nvPr>
        </p:nvSpPr>
        <p:spPr>
          <a:xfrm>
            <a:off x="0" y="616582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Like-kind Example - #3</a:t>
            </a:r>
            <a:b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Shopping Center →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Office Tower</a:t>
            </a:r>
            <a:endParaRPr sz="2800" b="1" i="0" u="none" strike="noStrike" cap="none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60" name="Google Shape;160;p23"/>
          <p:cNvSpPr txBox="1"/>
          <p:nvPr/>
        </p:nvSpPr>
        <p:spPr>
          <a:xfrm>
            <a:off x="8524" y="5816646"/>
            <a:ext cx="4492623" cy="2718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RELINQUISHED</a:t>
            </a:r>
            <a:endParaRPr/>
          </a:p>
        </p:txBody>
      </p:sp>
      <p:sp>
        <p:nvSpPr>
          <p:cNvPr id="161" name="Google Shape;161;p23"/>
          <p:cNvSpPr txBox="1"/>
          <p:nvPr/>
        </p:nvSpPr>
        <p:spPr>
          <a:xfrm>
            <a:off x="4544460" y="5799366"/>
            <a:ext cx="4492623" cy="343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REPLACEMENT</a:t>
            </a:r>
            <a:endParaRPr/>
          </a:p>
        </p:txBody>
      </p:sp>
      <p:sp>
        <p:nvSpPr>
          <p:cNvPr id="162" name="Google Shape;162;p23"/>
          <p:cNvSpPr txBox="1"/>
          <p:nvPr/>
        </p:nvSpPr>
        <p:spPr>
          <a:xfrm>
            <a:off x="8524" y="6256311"/>
            <a:ext cx="913547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You can leverage your tax deferred equity position to maximize your return.</a:t>
            </a:r>
            <a:endParaRPr sz="2000" i="1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163" name="Google Shape;163;p23" descr="photodune-154166-office-buildings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14331" y="2443668"/>
            <a:ext cx="4461933" cy="2974258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164" name="Google Shape;164;p23" descr="photodune-1673128-modern-shopping-mall-interior-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792" y="2446872"/>
            <a:ext cx="4457699" cy="2971799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4"/>
          <p:cNvSpPr txBox="1">
            <a:spLocks noGrp="1"/>
          </p:cNvSpPr>
          <p:nvPr>
            <p:ph type="ctrTitle"/>
          </p:nvPr>
        </p:nvSpPr>
        <p:spPr>
          <a:xfrm>
            <a:off x="685800" y="720725"/>
            <a:ext cx="7772400" cy="1470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Dying Malls &amp; Neighborhood Centers</a:t>
            </a:r>
            <a:endParaRPr/>
          </a:p>
        </p:txBody>
      </p:sp>
      <p:pic>
        <p:nvPicPr>
          <p:cNvPr id="171" name="Google Shape;171;p24"/>
          <p:cNvPicPr preferRelativeResize="0"/>
          <p:nvPr/>
        </p:nvPicPr>
        <p:blipFill rotWithShape="1">
          <a:blip r:embed="rId3">
            <a:alphaModFix/>
          </a:blip>
          <a:srcRect l="13257" r="13250"/>
          <a:stretch/>
        </p:blipFill>
        <p:spPr>
          <a:xfrm>
            <a:off x="4841800" y="2343125"/>
            <a:ext cx="4149805" cy="3764396"/>
          </a:xfrm>
          <a:prstGeom prst="rect">
            <a:avLst/>
          </a:prstGeom>
          <a:noFill/>
          <a:ln w="76200" cap="flat" cmpd="sng">
            <a:solidFill>
              <a:srgbClr val="00A1E4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72" name="Google Shape;172;p24"/>
          <p:cNvSpPr txBox="1">
            <a:spLocks noGrp="1"/>
          </p:cNvSpPr>
          <p:nvPr>
            <p:ph type="subTitle" idx="1"/>
          </p:nvPr>
        </p:nvSpPr>
        <p:spPr>
          <a:xfrm>
            <a:off x="489500" y="2343125"/>
            <a:ext cx="4273800" cy="3764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3000"/>
              <a:t>As online sales are expected to generate half of business growth this year. It’s no wonder that 150 major malls have closed in the past 10 years. </a:t>
            </a:r>
            <a:endParaRPr sz="3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5"/>
          <p:cNvSpPr txBox="1">
            <a:spLocks noGrp="1"/>
          </p:cNvSpPr>
          <p:nvPr>
            <p:ph type="ctrTitle"/>
          </p:nvPr>
        </p:nvSpPr>
        <p:spPr>
          <a:xfrm>
            <a:off x="685800" y="467450"/>
            <a:ext cx="7772400" cy="1470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Owner Solutions</a:t>
            </a:r>
            <a:endParaRPr/>
          </a:p>
        </p:txBody>
      </p:sp>
      <p:sp>
        <p:nvSpPr>
          <p:cNvPr id="179" name="Google Shape;179;p25"/>
          <p:cNvSpPr txBox="1">
            <a:spLocks noGrp="1"/>
          </p:cNvSpPr>
          <p:nvPr>
            <p:ph type="subTitle" idx="1"/>
          </p:nvPr>
        </p:nvSpPr>
        <p:spPr>
          <a:xfrm>
            <a:off x="685800" y="1676400"/>
            <a:ext cx="7772400" cy="1752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3000"/>
              <a:t>Owners of malls and small centers that are dated &amp; deteriorating are being forced to drastically reimagine their space. </a:t>
            </a:r>
            <a:endParaRPr sz="3000"/>
          </a:p>
        </p:txBody>
      </p:sp>
      <p:sp>
        <p:nvSpPr>
          <p:cNvPr id="180" name="Google Shape;180;p25"/>
          <p:cNvSpPr txBox="1"/>
          <p:nvPr/>
        </p:nvSpPr>
        <p:spPr>
          <a:xfrm>
            <a:off x="274650" y="3311275"/>
            <a:ext cx="8594700" cy="26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PT Sans"/>
              <a:buChar char="●"/>
            </a:pPr>
            <a:r>
              <a:rPr lang="en-US" sz="270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Remodel &amp; Attract National Brands (NNN Leases)</a:t>
            </a:r>
            <a:endParaRPr sz="2700">
              <a:solidFill>
                <a:srgbClr val="888888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PT Sans"/>
              <a:buChar char="●"/>
            </a:pPr>
            <a:r>
              <a:rPr lang="en-US" sz="270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Exchange Into Residential Rental Properties in Need of TLC - Hold &amp; Rent To Minimize Tax</a:t>
            </a:r>
            <a:endParaRPr sz="2700">
              <a:solidFill>
                <a:srgbClr val="888888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PT Sans"/>
              <a:buChar char="●"/>
            </a:pPr>
            <a:r>
              <a:rPr lang="en-US" sz="270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Exchange To Single Family Rental Homes In ‘Up &amp; Coming’ Areas.</a:t>
            </a:r>
            <a:endParaRPr sz="2700">
              <a:solidFill>
                <a:srgbClr val="888888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640"/>
              </a:spcBef>
              <a:spcAft>
                <a:spcPts val="0"/>
              </a:spcAft>
              <a:buNone/>
            </a:pPr>
            <a:endParaRPr sz="2700">
              <a:solidFill>
                <a:srgbClr val="888888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2700" i="1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* Remember Warren Buffet </a:t>
            </a:r>
            <a:r>
              <a:rPr lang="en-US" sz="270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☝️*</a:t>
            </a:r>
            <a:endParaRPr sz="2700">
              <a:solidFill>
                <a:srgbClr val="888888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6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What You Can’t Exchange - #1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Financial and personal assets are </a:t>
            </a:r>
            <a:r>
              <a:rPr lang="en-US" sz="2800" u="none" strike="noStrike" cap="none">
                <a:solidFill>
                  <a:srgbClr val="00A1E4"/>
                </a:solidFill>
              </a:rPr>
              <a:t>not</a:t>
            </a:r>
            <a:r>
              <a:rPr lang="en-US" sz="2800" b="0">
                <a:solidFill>
                  <a:srgbClr val="7F7F7F"/>
                </a:solidFill>
              </a:rPr>
              <a:t>-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like-kind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86" name="Google Shape;186;p26"/>
          <p:cNvSpPr txBox="1"/>
          <p:nvPr/>
        </p:nvSpPr>
        <p:spPr>
          <a:xfrm>
            <a:off x="4689928" y="1939204"/>
            <a:ext cx="4454071" cy="4918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Stocks, Bonds, &amp; Notes</a:t>
            </a:r>
            <a:b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200" i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(with the exception of DST’s) “pass-through entity”</a:t>
            </a:r>
            <a:endParaRPr sz="2200" i="1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Money &amp; Cash Equivalents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Personal Property</a:t>
            </a: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187" name="Google Shape;187;p26" descr="1031_exchanges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802" y="2878665"/>
            <a:ext cx="4521479" cy="3031066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7"/>
          <p:cNvSpPr txBox="1">
            <a:spLocks noGrp="1"/>
          </p:cNvSpPr>
          <p:nvPr>
            <p:ph type="ctrTitle"/>
          </p:nvPr>
        </p:nvSpPr>
        <p:spPr>
          <a:xfrm>
            <a:off x="0" y="740836"/>
            <a:ext cx="9144000" cy="13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/>
              <a:t>No Longer </a:t>
            </a: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E</a:t>
            </a:r>
            <a:r>
              <a:rPr lang="en-US"/>
              <a:t>ligible</a:t>
            </a:r>
            <a:b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200" b="0">
                <a:solidFill>
                  <a:srgbClr val="7F7F7F"/>
                </a:solidFill>
              </a:rPr>
              <a:t>Personal property is no longer eligible</a:t>
            </a:r>
            <a:r>
              <a:rPr lang="en-US" sz="2200">
                <a:solidFill>
                  <a:srgbClr val="00A1E4"/>
                </a:solidFill>
              </a:rPr>
              <a:t> </a:t>
            </a:r>
            <a:r>
              <a:rPr lang="en-US" sz="2200" b="0">
                <a:solidFill>
                  <a:srgbClr val="7F7F7F"/>
                </a:solidFill>
              </a:rPr>
              <a:t>for </a:t>
            </a:r>
            <a:r>
              <a:rPr lang="en-US" sz="2200" b="0" i="1">
                <a:solidFill>
                  <a:srgbClr val="7F7F7F"/>
                </a:solidFill>
              </a:rPr>
              <a:t>1031 Like-Kind Exchanges.</a:t>
            </a:r>
            <a:endParaRPr sz="2200" b="0" i="1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193" name="Google Shape;193;p27" descr="photodune-200873-luxury-yachts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11127" y="3815271"/>
            <a:ext cx="4490538" cy="2974993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194" name="Google Shape;194;p27" descr="photodune-1777147-private-jet-parked-in-front-of-hangar-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265" y="3815271"/>
            <a:ext cx="4470402" cy="2981262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195" name="Google Shape;195;p27" descr="photodune-2646360-luxury-sport-car-l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626617" y="2412992"/>
            <a:ext cx="3884248" cy="2551095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8"/>
          <p:cNvSpPr txBox="1">
            <a:spLocks noGrp="1"/>
          </p:cNvSpPr>
          <p:nvPr>
            <p:ph type="ctrTitle"/>
          </p:nvPr>
        </p:nvSpPr>
        <p:spPr>
          <a:xfrm>
            <a:off x="0" y="616582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What You Can’t Exchange - #2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Securities and business interests are 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not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like-kind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4689929" y="1948274"/>
            <a:ext cx="4454070" cy="4909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Certificate of Trust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Interest in Partnership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Other Securities</a:t>
            </a:r>
            <a:b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200" i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(with the exception of TIC’s)</a:t>
            </a: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02" name="Google Shape;202;p28" descr="capital_gains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269" y="2912514"/>
            <a:ext cx="4504264" cy="2991850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9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What You Can’t Exchange - #3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Residences and foreign properties are 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not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like-kind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4708071" y="1939202"/>
            <a:ext cx="4435929" cy="4918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Primary Residences</a:t>
            </a:r>
            <a:endParaRPr/>
          </a:p>
          <a:p>
            <a:pPr marL="342900" marR="0" lvl="0" indent="-190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Second or Vacation Homes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Foreign Properties</a:t>
            </a: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09" name="Google Shape;209;p29" descr="photodune-481203-tropical-bungalow-and-palm-tree-next-to-blue-lagoon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269" y="2909713"/>
            <a:ext cx="4461931" cy="2974620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0"/>
          <p:cNvSpPr txBox="1">
            <a:spLocks noGrp="1"/>
          </p:cNvSpPr>
          <p:nvPr>
            <p:ph type="ctrTitle"/>
          </p:nvPr>
        </p:nvSpPr>
        <p:spPr>
          <a:xfrm>
            <a:off x="0" y="616582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Time Frames for Exchange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Key objectives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must be met according to 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schedule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 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215" name="Google Shape;215;p30"/>
          <p:cNvSpPr txBox="1"/>
          <p:nvPr/>
        </p:nvSpPr>
        <p:spPr>
          <a:xfrm>
            <a:off x="4689929" y="1948274"/>
            <a:ext cx="4454071" cy="4909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45-Day Identification</a:t>
            </a:r>
            <a:endParaRPr/>
          </a:p>
          <a:p>
            <a:pPr marL="457200" marR="0" lvl="0" indent="-304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180-Day Exchange</a:t>
            </a:r>
            <a:endParaRPr/>
          </a:p>
          <a:p>
            <a:pPr marL="457200" marR="0" lvl="0" indent="-304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No Exceptions </a:t>
            </a:r>
            <a:r>
              <a:rPr lang="en-US" sz="2400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(except Federal disasters)</a:t>
            </a:r>
            <a:endParaRPr/>
          </a:p>
        </p:txBody>
      </p:sp>
      <p:pic>
        <p:nvPicPr>
          <p:cNvPr id="216" name="Google Shape;216;p30" descr="photodune-1501263-3d-desktop-calendar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57" y="2616179"/>
            <a:ext cx="4603571" cy="3209712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1"/>
          <p:cNvSpPr txBox="1">
            <a:spLocks noGrp="1"/>
          </p:cNvSpPr>
          <p:nvPr>
            <p:ph type="ctrTitle"/>
          </p:nvPr>
        </p:nvSpPr>
        <p:spPr>
          <a:xfrm>
            <a:off x="21013" y="675832"/>
            <a:ext cx="9144000" cy="13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45-Day Identification Period</a:t>
            </a:r>
            <a:b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You have </a:t>
            </a:r>
            <a:r>
              <a:rPr lang="en-US" sz="2800" b="1" i="0" u="none" strike="noStrike" cap="none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45 days 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to </a:t>
            </a:r>
            <a:r>
              <a:rPr lang="en-US" sz="2800" b="0" i="1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identify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replacement properties.</a:t>
            </a:r>
            <a:endParaRPr sz="2800" b="0" i="0" u="none" strike="noStrike" cap="none" dirty="0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22" name="Google Shape;222;p31" descr="photodune-650755-i-did-it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5161" y="2438402"/>
            <a:ext cx="6375708" cy="4351866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2"/>
          <p:cNvSpPr txBox="1">
            <a:spLocks noGrp="1"/>
          </p:cNvSpPr>
          <p:nvPr>
            <p:ph type="ctrTitle"/>
          </p:nvPr>
        </p:nvSpPr>
        <p:spPr>
          <a:xfrm>
            <a:off x="0" y="642890"/>
            <a:ext cx="9144000" cy="13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br>
              <a:rPr lang="en-US" sz="18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180-Day Exchange Period</a:t>
            </a:r>
            <a:b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You have </a:t>
            </a:r>
            <a:r>
              <a:rPr lang="en-US" sz="2800" b="1" i="0" u="none" strike="noStrike" cap="none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180 days</a:t>
            </a:r>
            <a:r>
              <a:rPr lang="en-US" sz="2800" b="0" i="0" u="none" strike="noStrike" cap="none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from closing of </a:t>
            </a:r>
            <a:r>
              <a:rPr lang="en-US" sz="2800" b="0" dirty="0">
                <a:solidFill>
                  <a:srgbClr val="7F7F7F"/>
                </a:solidFill>
              </a:rPr>
              <a:t>relinquished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property to make a </a:t>
            </a:r>
            <a:r>
              <a:rPr lang="en-US" sz="2800" b="0" i="1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purchase </a:t>
            </a:r>
            <a:r>
              <a:rPr lang="en-US" sz="2800" b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of replacement </a:t>
            </a:r>
            <a:r>
              <a:rPr lang="en-US" sz="2800" b="0" dirty="0">
                <a:solidFill>
                  <a:srgbClr val="7F7F7F"/>
                </a:solidFill>
              </a:rPr>
              <a:t>p</a:t>
            </a:r>
            <a:r>
              <a:rPr lang="en-US" sz="2800" b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roperty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 dirty="0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28" name="Google Shape;228;p32" descr="photodune-652210-business-partnership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4783" y="2379130"/>
            <a:ext cx="6443808" cy="4411133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3"/>
          <p:cNvSpPr txBox="1">
            <a:spLocks noGrp="1"/>
          </p:cNvSpPr>
          <p:nvPr>
            <p:ph type="ctrTitle"/>
          </p:nvPr>
        </p:nvSpPr>
        <p:spPr>
          <a:xfrm>
            <a:off x="0" y="616582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Finding a Replacement Property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There are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three rules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to 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identify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a new investment.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234" name="Google Shape;234;p33"/>
          <p:cNvSpPr txBox="1"/>
          <p:nvPr/>
        </p:nvSpPr>
        <p:spPr>
          <a:xfrm>
            <a:off x="4699001" y="1948274"/>
            <a:ext cx="4445000" cy="4909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 3 Property Rule</a:t>
            </a:r>
            <a:endParaRPr/>
          </a:p>
          <a:p>
            <a:pPr marL="342900" marR="0" lvl="0" indent="-190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 200% Rule</a:t>
            </a:r>
            <a:endParaRPr/>
          </a:p>
          <a:p>
            <a:pPr marL="342900" marR="0" lvl="0" indent="-190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 95% Rule</a:t>
            </a:r>
            <a:endParaRPr/>
          </a:p>
        </p:txBody>
      </p:sp>
      <p:pic>
        <p:nvPicPr>
          <p:cNvPr id="235" name="Google Shape;235;p33" descr="photodune-2540453-market-analysis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802" y="2912521"/>
            <a:ext cx="4521206" cy="3014137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4"/>
          <p:cNvSpPr txBox="1">
            <a:spLocks noGrp="1"/>
          </p:cNvSpPr>
          <p:nvPr>
            <p:ph type="ctrTitle"/>
          </p:nvPr>
        </p:nvSpPr>
        <p:spPr>
          <a:xfrm>
            <a:off x="0" y="616582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3 Property Rule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Identify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up to three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replacement properties.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41" name="Google Shape;241;p34" descr="photodune-820904-modern-town-houses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0557" y="2755369"/>
            <a:ext cx="2791510" cy="1850489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242" name="Google Shape;242;p34" descr="photodune-2847249-suburban-homes-l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802" y="4939776"/>
            <a:ext cx="2788434" cy="1858956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243" name="Google Shape;243;p34" descr="photodune-1409421-modern-hospital-m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74668" y="4936951"/>
            <a:ext cx="2777399" cy="1844849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244" name="Google Shape;244;p34" descr="photodune-154166-office-buildings-l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00824" y="4938894"/>
            <a:ext cx="2777399" cy="1851373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245" name="Google Shape;245;p34" descr="photodune-1673128-modern-shopping-mall-interior-l.jp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83890" y="2746902"/>
            <a:ext cx="2800841" cy="1867227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246" name="Google Shape;246;p34" descr="sea_lane.jpe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0055" y="2743196"/>
            <a:ext cx="2773370" cy="1848913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5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200% Rule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Identify 4+ properties with 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cumulative 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value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up to 200%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 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52" name="Google Shape;252;p35" descr="photodune-1991702-charts-and-spreadsheets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37268" y="2311397"/>
            <a:ext cx="5538183" cy="43061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6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95% Rule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Must purchase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at least 95%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of all properties 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identified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58" name="Google Shape;258;p36" descr="photodune-191228-tax-calculator-and-pen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08753" y="2396063"/>
            <a:ext cx="6628264" cy="4402667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7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IRS Requirements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There are four aspects to a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successful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exchange.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264" name="Google Shape;264;p37"/>
          <p:cNvSpPr txBox="1"/>
          <p:nvPr/>
        </p:nvSpPr>
        <p:spPr>
          <a:xfrm>
            <a:off x="4717143" y="1939202"/>
            <a:ext cx="4426857" cy="4918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Intent</a:t>
            </a:r>
            <a:endParaRPr/>
          </a:p>
          <a:p>
            <a:pPr marL="342900" marR="0" lvl="0" indent="-190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457200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Form</a:t>
            </a:r>
            <a:endParaRPr/>
          </a:p>
          <a:p>
            <a:pPr marL="342900" marR="0" lvl="0" indent="-190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PT Sans"/>
              <a:buChar char="•"/>
            </a:pPr>
            <a:r>
              <a:rPr lang="en-US" sz="2400" b="1">
                <a:latin typeface="PT Sans"/>
                <a:ea typeface="PT Sans"/>
                <a:cs typeface="PT Sans"/>
                <a:sym typeface="PT Sans"/>
              </a:rPr>
              <a:t>Substance</a:t>
            </a:r>
            <a:endParaRPr sz="2400" b="1"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304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400"/>
              <a:buFont typeface="Arial"/>
              <a:buChar char="•"/>
            </a:pPr>
            <a:r>
              <a:rPr lang="en-US" sz="2400" b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Constructive Receipt</a:t>
            </a:r>
            <a:endParaRPr sz="2400" b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65" name="Google Shape;265;p37" descr="photodune-739057-capitol-hill-building-washington-dc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00" y="2829829"/>
            <a:ext cx="4548267" cy="3079928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8"/>
          <p:cNvSpPr txBox="1">
            <a:spLocks noGrp="1"/>
          </p:cNvSpPr>
          <p:nvPr>
            <p:ph type="ctrTitle"/>
          </p:nvPr>
        </p:nvSpPr>
        <p:spPr>
          <a:xfrm>
            <a:off x="0" y="616582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Intent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The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reason</a:t>
            </a:r>
            <a:r>
              <a:rPr lang="en-US" sz="2800" b="0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behind conducting the ex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change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71" name="Google Shape;271;p38" descr="photodune-481203-tropical-bungalow-and-palm-tree-next-to-blue-lagoon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78451" y="2336797"/>
            <a:ext cx="6680201" cy="4453467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9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/>
              <a:t>Form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Use of a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Qualified Intermediary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for the 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exchange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77" name="Google Shape;277;p39" descr="photodune-659781-customer-support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78467" y="2386279"/>
            <a:ext cx="6680203" cy="4403983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50"/>
              </a:srgbClr>
            </a:outerShdw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0"/>
          <p:cNvSpPr txBox="1">
            <a:spLocks noGrp="1"/>
          </p:cNvSpPr>
          <p:nvPr>
            <p:ph type="ctrTitle"/>
          </p:nvPr>
        </p:nvSpPr>
        <p:spPr>
          <a:xfrm>
            <a:off x="0" y="927607"/>
            <a:ext cx="9144000" cy="13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200" dirty="0"/>
              <a:t>Substance</a:t>
            </a:r>
            <a:endParaRPr sz="4200" dirty="0"/>
          </a:p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endParaRPr sz="5400" dirty="0"/>
          </a:p>
        </p:txBody>
      </p:sp>
      <p:sp>
        <p:nvSpPr>
          <p:cNvPr id="283" name="Google Shape;283;p40"/>
          <p:cNvSpPr txBox="1"/>
          <p:nvPr/>
        </p:nvSpPr>
        <p:spPr>
          <a:xfrm>
            <a:off x="217200" y="1570075"/>
            <a:ext cx="8709600" cy="551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The holding period is just one of many factors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30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All facts and circumstances are taken into account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30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Ideally, the taxpayer has multiple factors to establish the intent to hold for investment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30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“Intent” is the taxpayers subjective intent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30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Contrary facts may lead the IRS to conclude that the properties were not held for investment purposes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41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Constructive Receipt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All 1031 Funds </a:t>
            </a:r>
            <a:r>
              <a:rPr lang="en-US" sz="2800" b="0">
                <a:solidFill>
                  <a:srgbClr val="7F7F7F"/>
                </a:solidFill>
              </a:rPr>
              <a:t>must be held by a Qualified Intermediary.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289" name="Google Shape;289;p41" descr="photodune-1562613-safe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74888" y="2235650"/>
            <a:ext cx="6394228" cy="44048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42"/>
          <p:cNvSpPr txBox="1">
            <a:spLocks noGrp="1"/>
          </p:cNvSpPr>
          <p:nvPr>
            <p:ph type="ctrTitle"/>
          </p:nvPr>
        </p:nvSpPr>
        <p:spPr>
          <a:xfrm>
            <a:off x="0" y="874136"/>
            <a:ext cx="9144000" cy="13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Don’t Forget the Boot</a:t>
            </a:r>
            <a:b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Fair market value 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of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non-like-kind </a:t>
            </a:r>
            <a:r>
              <a:rPr lang="en-US" sz="2800" b="0">
                <a:solidFill>
                  <a:srgbClr val="7F7F7F"/>
                </a:solidFill>
              </a:rPr>
              <a:t>(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personal) property received in the transaction </a:t>
            </a:r>
            <a:r>
              <a:rPr lang="en-US" sz="2800" b="0">
                <a:solidFill>
                  <a:srgbClr val="7F7F7F"/>
                </a:solidFill>
              </a:rPr>
              <a:t>may be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boot.</a:t>
            </a:r>
            <a:endParaRPr sz="2800" b="0">
              <a:solidFill>
                <a:srgbClr val="7F7F7F"/>
              </a:solidFill>
            </a:endParaRPr>
          </a:p>
        </p:txBody>
      </p:sp>
      <p:sp>
        <p:nvSpPr>
          <p:cNvPr id="295" name="Google Shape;295;p42"/>
          <p:cNvSpPr txBox="1"/>
          <p:nvPr/>
        </p:nvSpPr>
        <p:spPr>
          <a:xfrm>
            <a:off x="609775" y="4842700"/>
            <a:ext cx="8131800" cy="223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i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We can collaborate with experts to </a:t>
            </a:r>
            <a:endParaRPr sz="2400" i="1">
              <a:solidFill>
                <a:srgbClr val="0C0C0C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i="1">
                <a:solidFill>
                  <a:srgbClr val="0C0C0C"/>
                </a:solidFill>
                <a:latin typeface="PT Sans"/>
                <a:ea typeface="PT Sans"/>
                <a:cs typeface="PT Sans"/>
                <a:sym typeface="PT Sans"/>
              </a:rPr>
              <a:t>determine your unique needs.</a:t>
            </a:r>
            <a:endParaRPr sz="2400"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296" name="Google Shape;296;p42"/>
          <p:cNvSpPr txBox="1"/>
          <p:nvPr/>
        </p:nvSpPr>
        <p:spPr>
          <a:xfrm>
            <a:off x="609775" y="4102875"/>
            <a:ext cx="8131800" cy="85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If there’s an existing loan on your relinquished property, the loan amount for the replacement property should be equal to or greater than that loan to avoid mortgage boot.</a:t>
            </a:r>
            <a:endParaRPr sz="2400">
              <a:solidFill>
                <a:srgbClr val="7F7F7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297" name="Google Shape;297;p42"/>
          <p:cNvSpPr txBox="1"/>
          <p:nvPr/>
        </p:nvSpPr>
        <p:spPr>
          <a:xfrm>
            <a:off x="609775" y="2791500"/>
            <a:ext cx="8131800" cy="7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888888"/>
                </a:solidFill>
                <a:latin typeface="PT Sans"/>
                <a:ea typeface="PT Sans"/>
                <a:cs typeface="PT Sans"/>
                <a:sym typeface="PT Sans"/>
              </a:rPr>
              <a:t>Boot is money or the fair market value of “other property” received in an exchange (cash, equipment, furnishings…)</a:t>
            </a:r>
            <a:endParaRPr sz="2400">
              <a:solidFill>
                <a:srgbClr val="888888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43"/>
          <p:cNvSpPr txBox="1">
            <a:spLocks noGrp="1"/>
          </p:cNvSpPr>
          <p:nvPr>
            <p:ph type="ctrTitle"/>
          </p:nvPr>
        </p:nvSpPr>
        <p:spPr>
          <a:xfrm>
            <a:off x="0" y="616582"/>
            <a:ext cx="9144000" cy="13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/>
              <a:t>It’s in the Numbers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>
                <a:solidFill>
                  <a:srgbClr val="7F7F7F"/>
                </a:solidFill>
              </a:rPr>
              <a:t>Consult with your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>
                <a:solidFill>
                  <a:srgbClr val="00A1E4"/>
                </a:solidFill>
              </a:rPr>
              <a:t>CPA/Tax Attorney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b="0">
                <a:solidFill>
                  <a:srgbClr val="7F7F7F"/>
                </a:solidFill>
              </a:rPr>
              <a:t>to determine:</a:t>
            </a:r>
            <a:endParaRPr sz="2800" b="0">
              <a:solidFill>
                <a:srgbClr val="7F7F7F"/>
              </a:solidFill>
            </a:endParaRPr>
          </a:p>
        </p:txBody>
      </p:sp>
      <p:pic>
        <p:nvPicPr>
          <p:cNvPr id="303" name="Google Shape;303;p43" descr="photodune-364579-consultation-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27500" y="2518025"/>
            <a:ext cx="3884398" cy="3148401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50"/>
              </a:srgbClr>
            </a:outerShdw>
          </a:effectLst>
        </p:spPr>
      </p:pic>
      <p:sp>
        <p:nvSpPr>
          <p:cNvPr id="304" name="Google Shape;304;p43"/>
          <p:cNvSpPr txBox="1"/>
          <p:nvPr/>
        </p:nvSpPr>
        <p:spPr>
          <a:xfrm>
            <a:off x="513550" y="3234463"/>
            <a:ext cx="8976000" cy="128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Capital Improvements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Expenses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Depreciation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Capital Gains Taxes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State Taxes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PT Sans"/>
              <a:buChar char="●"/>
            </a:pPr>
            <a:r>
              <a:rPr lang="en-US" sz="2800" dirty="0">
                <a:latin typeface="PT Sans"/>
                <a:ea typeface="PT Sans"/>
                <a:cs typeface="PT Sans"/>
                <a:sym typeface="PT Sans"/>
              </a:rPr>
              <a:t>All Other Factors</a:t>
            </a:r>
            <a:endParaRPr sz="2800" dirty="0"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44"/>
          <p:cNvSpPr txBox="1">
            <a:spLocks noGrp="1"/>
          </p:cNvSpPr>
          <p:nvPr>
            <p:ph type="ctrTitle"/>
          </p:nvPr>
        </p:nvSpPr>
        <p:spPr>
          <a:xfrm>
            <a:off x="685800" y="264100"/>
            <a:ext cx="7772400" cy="1470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Professional Collaboration</a:t>
            </a:r>
            <a:endParaRPr/>
          </a:p>
        </p:txBody>
      </p:sp>
      <p:sp>
        <p:nvSpPr>
          <p:cNvPr id="311" name="Google Shape;311;p44"/>
          <p:cNvSpPr txBox="1">
            <a:spLocks noGrp="1"/>
          </p:cNvSpPr>
          <p:nvPr>
            <p:ph type="subTitle" idx="1"/>
          </p:nvPr>
        </p:nvSpPr>
        <p:spPr>
          <a:xfrm>
            <a:off x="1693381" y="2719955"/>
            <a:ext cx="5756988" cy="3969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640"/>
              </a:spcBef>
              <a:spcAft>
                <a:spcPts val="0"/>
              </a:spcAft>
              <a:buClr>
                <a:srgbClr val="0C0C0C"/>
              </a:buClr>
              <a:buSzPts val="1400"/>
              <a:buChar char="●"/>
            </a:pPr>
            <a:r>
              <a:rPr lang="en-US" sz="2800" dirty="0">
                <a:solidFill>
                  <a:srgbClr val="0C0C0C"/>
                </a:solidFill>
              </a:rPr>
              <a:t>Simplify Complexity</a:t>
            </a:r>
            <a:endParaRPr sz="2800" dirty="0">
              <a:solidFill>
                <a:srgbClr val="0C0C0C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400"/>
              <a:buChar char="●"/>
            </a:pPr>
            <a:r>
              <a:rPr lang="en-US" sz="2800" dirty="0">
                <a:solidFill>
                  <a:srgbClr val="0C0C0C"/>
                </a:solidFill>
              </a:rPr>
              <a:t>Comparative Market Analysis</a:t>
            </a:r>
            <a:endParaRPr sz="2800" dirty="0">
              <a:solidFill>
                <a:srgbClr val="0C0C0C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400"/>
              <a:buChar char="●"/>
            </a:pPr>
            <a:r>
              <a:rPr lang="en-US" sz="2800" dirty="0">
                <a:solidFill>
                  <a:srgbClr val="0C0C0C"/>
                </a:solidFill>
              </a:rPr>
              <a:t>Timing Strategy</a:t>
            </a:r>
            <a:endParaRPr sz="2800" dirty="0">
              <a:solidFill>
                <a:srgbClr val="0C0C0C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400"/>
              <a:buChar char="●"/>
            </a:pPr>
            <a:r>
              <a:rPr lang="en-US" sz="2800" dirty="0">
                <a:solidFill>
                  <a:srgbClr val="0C0C0C"/>
                </a:solidFill>
              </a:rPr>
              <a:t>Network Across Industries</a:t>
            </a:r>
            <a:endParaRPr sz="2800" dirty="0">
              <a:solidFill>
                <a:srgbClr val="0C0C0C"/>
              </a:solidFill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400"/>
              <a:buChar char="●"/>
            </a:pPr>
            <a:r>
              <a:rPr lang="en-US" sz="2800" dirty="0">
                <a:solidFill>
                  <a:srgbClr val="0C0C0C"/>
                </a:solidFill>
              </a:rPr>
              <a:t>Skilled Negotiation</a:t>
            </a:r>
            <a:endParaRPr sz="2800" dirty="0">
              <a:solidFill>
                <a:srgbClr val="0C0C0C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64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12" name="Google Shape;312;p44"/>
          <p:cNvSpPr txBox="1"/>
          <p:nvPr/>
        </p:nvSpPr>
        <p:spPr>
          <a:xfrm>
            <a:off x="-125" y="1392325"/>
            <a:ext cx="9144000" cy="11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Consult With Our Real Estate Brokers That </a:t>
            </a:r>
            <a:endParaRPr sz="2800" dirty="0">
              <a:solidFill>
                <a:srgbClr val="7F7F7F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800" i="1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Specialize</a:t>
            </a:r>
            <a:r>
              <a:rPr lang="en-US" sz="2800" b="1" i="1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in</a:t>
            </a:r>
            <a:r>
              <a:rPr lang="en-US" sz="2800" b="1" i="1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b="1" i="1" dirty="0">
                <a:solidFill>
                  <a:srgbClr val="00B0F0"/>
                </a:solidFill>
                <a:latin typeface="PT Sans"/>
                <a:ea typeface="PT Sans"/>
                <a:cs typeface="PT Sans"/>
                <a:sym typeface="PT Sans"/>
              </a:rPr>
              <a:t>1031 Exchange</a:t>
            </a:r>
            <a:endParaRPr sz="2800" b="1" i="1" dirty="0">
              <a:solidFill>
                <a:srgbClr val="00B0F0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5"/>
          <p:cNvSpPr txBox="1">
            <a:spLocks noGrp="1"/>
          </p:cNvSpPr>
          <p:nvPr>
            <p:ph type="ctrTitle"/>
          </p:nvPr>
        </p:nvSpPr>
        <p:spPr>
          <a:xfrm>
            <a:off x="0" y="616582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Exchange Networks</a:t>
            </a:r>
            <a:br>
              <a:rPr lang="en-US" sz="5400" b="1" i="0" u="none" strike="noStrike" cap="none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We </a:t>
            </a:r>
            <a:r>
              <a:rPr lang="en-US" sz="2800" b="0" i="1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collaborate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with </a:t>
            </a:r>
            <a:r>
              <a:rPr lang="en-US" sz="2800" b="1" i="0" u="none" strike="noStrike" cap="none" dirty="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investors</a:t>
            </a:r>
            <a:r>
              <a:rPr lang="en-US" sz="2800" b="0" i="0" u="none" strike="noStrike" cap="none" dirty="0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all over the US.</a:t>
            </a:r>
            <a:endParaRPr sz="2800" b="0" i="0" u="none" strike="noStrike" cap="none" dirty="0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318" name="Google Shape;318;p45" descr="exchange_networks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03857" y="2418689"/>
            <a:ext cx="6612466" cy="4371574"/>
          </a:xfrm>
          <a:prstGeom prst="rect">
            <a:avLst/>
          </a:prstGeom>
          <a:noFill/>
          <a:ln w="63500" cap="flat" cmpd="sng">
            <a:solidFill>
              <a:srgbClr val="00A1E4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6"/>
          <p:cNvSpPr txBox="1">
            <a:spLocks noGrp="1"/>
          </p:cNvSpPr>
          <p:nvPr>
            <p:ph type="ctrTitle"/>
          </p:nvPr>
        </p:nvSpPr>
        <p:spPr>
          <a:xfrm>
            <a:off x="0" y="607511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Key Concepts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The 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most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important points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, one more time.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324" name="Google Shape;324;p46"/>
          <p:cNvSpPr txBox="1"/>
          <p:nvPr/>
        </p:nvSpPr>
        <p:spPr>
          <a:xfrm>
            <a:off x="0" y="2392370"/>
            <a:ext cx="9144000" cy="491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0" tIns="0" rIns="914400" bIns="914400" anchor="ctr" anchorCtr="1">
            <a:noAutofit/>
          </a:bodyPr>
          <a:lstStyle/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Clr>
                <a:srgbClr val="00A1E4"/>
              </a:buClr>
              <a:buSzPts val="2800"/>
              <a:buFont typeface="Noto Sans Symbols"/>
              <a:buChar char="✓"/>
            </a:pPr>
            <a:r>
              <a:rPr lang="en-US" sz="2800" b="0" i="1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Work 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with </a:t>
            </a:r>
            <a:r>
              <a:rPr lang="en-US" sz="35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us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 to find </a:t>
            </a:r>
            <a:r>
              <a:rPr lang="en-US" sz="28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new investments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/>
          </a:p>
          <a:p>
            <a:pPr marL="0" marR="0" lvl="1" indent="177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 sz="2800" b="0" i="1" u="none" strike="noStrike" cap="none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Clr>
                <a:srgbClr val="00A1E4"/>
              </a:buClr>
              <a:buSzPts val="2800"/>
              <a:buFont typeface="Noto Sans Symbols"/>
              <a:buChar char="✓"/>
            </a:pPr>
            <a:r>
              <a:rPr lang="en-US" sz="2800" b="0" i="1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Save 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on taxes with </a:t>
            </a:r>
            <a:r>
              <a:rPr lang="en-US" sz="28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1031 exchanges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/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0" i="0" u="none" strike="noStrike" cap="none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Clr>
                <a:srgbClr val="00A1E4"/>
              </a:buClr>
              <a:buSzPts val="2800"/>
              <a:buFont typeface="Noto Sans Symbols"/>
              <a:buChar char="✓"/>
            </a:pPr>
            <a:r>
              <a:rPr lang="en-US" sz="2800" b="0" i="1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Plan 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your investments </a:t>
            </a:r>
            <a:r>
              <a:rPr lang="en-US" sz="28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strategically</a:t>
            </a:r>
            <a:r>
              <a:rPr lang="en-US" sz="2800" b="0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47"/>
          <p:cNvSpPr txBox="1">
            <a:spLocks noGrp="1"/>
          </p:cNvSpPr>
          <p:nvPr>
            <p:ph type="ctrTitle"/>
          </p:nvPr>
        </p:nvSpPr>
        <p:spPr>
          <a:xfrm>
            <a:off x="685800" y="456650"/>
            <a:ext cx="7772400" cy="1470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Take Advantage of the Benefits</a:t>
            </a:r>
            <a:endParaRPr/>
          </a:p>
        </p:txBody>
      </p:sp>
      <p:sp>
        <p:nvSpPr>
          <p:cNvPr id="331" name="Google Shape;331;p47"/>
          <p:cNvSpPr txBox="1">
            <a:spLocks noGrp="1"/>
          </p:cNvSpPr>
          <p:nvPr>
            <p:ph type="subTitle" idx="1"/>
          </p:nvPr>
        </p:nvSpPr>
        <p:spPr>
          <a:xfrm>
            <a:off x="2062066" y="1926650"/>
            <a:ext cx="5710334" cy="4131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indent="-457200" algn="l">
              <a:spcBef>
                <a:spcPts val="64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A1E4"/>
                </a:solidFill>
              </a:rPr>
              <a:t>Preservation of equity</a:t>
            </a:r>
            <a:endParaRPr b="1" dirty="0">
              <a:solidFill>
                <a:srgbClr val="00A1E4"/>
              </a:solidFill>
            </a:endParaRPr>
          </a:p>
          <a:p>
            <a:pPr lvl="0" indent="-457200" algn="l">
              <a:spcBef>
                <a:spcPts val="64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A1E4"/>
                </a:solidFill>
              </a:rPr>
              <a:t>Leverage</a:t>
            </a:r>
            <a:endParaRPr b="1" dirty="0">
              <a:solidFill>
                <a:srgbClr val="00A1E4"/>
              </a:solidFill>
            </a:endParaRPr>
          </a:p>
          <a:p>
            <a:pPr lvl="0" indent="-457200" algn="l">
              <a:spcBef>
                <a:spcPts val="64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A1E4"/>
                </a:solidFill>
              </a:rPr>
              <a:t>Diversification</a:t>
            </a:r>
            <a:endParaRPr b="1" dirty="0">
              <a:solidFill>
                <a:srgbClr val="00A1E4"/>
              </a:solidFill>
            </a:endParaRPr>
          </a:p>
          <a:p>
            <a:pPr lvl="0" indent="-457200" algn="l">
              <a:spcBef>
                <a:spcPts val="64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A1E4"/>
                </a:solidFill>
              </a:rPr>
              <a:t>Consolidation</a:t>
            </a:r>
            <a:endParaRPr b="1" dirty="0">
              <a:solidFill>
                <a:srgbClr val="00A1E4"/>
              </a:solidFill>
            </a:endParaRPr>
          </a:p>
          <a:p>
            <a:pPr lvl="0" indent="-457200" algn="l">
              <a:spcBef>
                <a:spcPts val="64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A1E4"/>
                </a:solidFill>
              </a:rPr>
              <a:t>Management Relief</a:t>
            </a:r>
            <a:endParaRPr b="1" dirty="0">
              <a:solidFill>
                <a:srgbClr val="00A1E4"/>
              </a:solidFill>
            </a:endParaRPr>
          </a:p>
          <a:p>
            <a:pPr lvl="0" indent="-457200" algn="l">
              <a:spcBef>
                <a:spcPts val="64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A1E4"/>
                </a:solidFill>
              </a:rPr>
              <a:t>Estate Planning</a:t>
            </a:r>
          </a:p>
          <a:p>
            <a:pPr lvl="0" indent="-457200" algn="l">
              <a:spcBef>
                <a:spcPts val="64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A1E4"/>
                </a:solidFill>
              </a:rPr>
              <a:t>Increased Depreciation</a:t>
            </a:r>
            <a:endParaRPr b="1" dirty="0">
              <a:solidFill>
                <a:srgbClr val="00A1E4"/>
              </a:solidFill>
            </a:endParaRPr>
          </a:p>
          <a:p>
            <a:pPr marL="0" lvl="0" indent="0">
              <a:spcBef>
                <a:spcPts val="640"/>
              </a:spcBef>
              <a:spcAft>
                <a:spcPts val="0"/>
              </a:spcAft>
              <a:buNone/>
            </a:pPr>
            <a:endParaRPr b="1" dirty="0">
              <a:solidFill>
                <a:srgbClr val="00A1E4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48"/>
          <p:cNvSpPr txBox="1">
            <a:spLocks noGrp="1"/>
          </p:cNvSpPr>
          <p:nvPr>
            <p:ph type="ctrTitle"/>
          </p:nvPr>
        </p:nvSpPr>
        <p:spPr>
          <a:xfrm>
            <a:off x="0" y="625653"/>
            <a:ext cx="9144000" cy="1331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T Sans"/>
              <a:buNone/>
            </a:pPr>
            <a:r>
              <a:rPr lang="en-US" sz="4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Questions?</a:t>
            </a:r>
            <a:br>
              <a:rPr lang="en-US" sz="5400" b="1" i="0" u="none" strike="noStrike" cap="none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Ask us </a:t>
            </a:r>
            <a:r>
              <a:rPr lang="en-US" sz="2800" b="0" i="1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anything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 that is </a:t>
            </a:r>
            <a:r>
              <a:rPr lang="en-US" sz="2800" b="1" i="0" u="none" strike="noStrike" cap="none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on your mind</a:t>
            </a:r>
            <a:r>
              <a:rPr lang="en-US" sz="2800" b="0" i="0" u="none" strike="noStrike" cap="none">
                <a:solidFill>
                  <a:srgbClr val="7F7F7F"/>
                </a:solidFill>
                <a:latin typeface="PT Sans"/>
                <a:ea typeface="PT Sans"/>
                <a:cs typeface="PT Sans"/>
                <a:sym typeface="PT Sans"/>
              </a:rPr>
              <a:t>.</a:t>
            </a:r>
            <a:endParaRPr sz="2800" b="0" i="0" u="none" strike="noStrike" cap="none">
              <a:solidFill>
                <a:srgbClr val="BFBFBF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338" name="Google Shape;338;p48"/>
          <p:cNvSpPr txBox="1"/>
          <p:nvPr/>
        </p:nvSpPr>
        <p:spPr>
          <a:xfrm>
            <a:off x="1122450" y="5467200"/>
            <a:ext cx="2922000" cy="11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90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Contact Us</a:t>
            </a:r>
            <a:endParaRPr sz="2900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858.255.1031</a:t>
            </a:r>
            <a:endParaRPr sz="2400" i="1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339" name="Google Shape;339;p48"/>
          <p:cNvSpPr txBox="1"/>
          <p:nvPr/>
        </p:nvSpPr>
        <p:spPr>
          <a:xfrm>
            <a:off x="4572000" y="5467200"/>
            <a:ext cx="4206900" cy="12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1237 Prospect St, Suite G</a:t>
            </a:r>
            <a:endParaRPr sz="2000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La Jolla, CA</a:t>
            </a:r>
            <a:br>
              <a:rPr lang="en-US" sz="2000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</a:br>
            <a:endParaRPr sz="600">
              <a:solidFill>
                <a:srgbClr val="00A1E4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 i="1">
                <a:solidFill>
                  <a:srgbClr val="00A1E4"/>
                </a:solidFill>
                <a:latin typeface="PT Sans"/>
                <a:ea typeface="PT Sans"/>
                <a:cs typeface="PT Sans"/>
                <a:sym typeface="PT Sans"/>
              </a:rPr>
              <a:t>www.CoastalPacificRE.com</a:t>
            </a:r>
            <a:endParaRPr sz="2000" i="1">
              <a:solidFill>
                <a:srgbClr val="00A1E4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5B93CB-DA4F-40B4-B825-C0C8121054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0118" y="2029683"/>
            <a:ext cx="5383763" cy="32625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799</Words>
  <Application>Microsoft Office PowerPoint</Application>
  <PresentationFormat>On-screen Show (4:3)</PresentationFormat>
  <Paragraphs>174</Paragraphs>
  <Slides>36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Noto Sans Symbols</vt:lpstr>
      <vt:lpstr>PT Sans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Goals Why is this presentation important?</vt:lpstr>
      <vt:lpstr>What is a 1031 Exchange? A way to defer taxes on capital gains indefinitely.</vt:lpstr>
      <vt:lpstr>Reduce / Eliminate Your Taxes Save on taxes with 1031 tax-deferred exchanges.</vt:lpstr>
      <vt:lpstr>Example of Taxation Taxes quickly add up and significantly reduce profits. Assuming a 10 Year Hold. </vt:lpstr>
      <vt:lpstr> Exchangeable Assets You can exchange any Real Estate held for investment, including TIC’s &amp; leases of 30 years or greater  - like-kind. </vt:lpstr>
      <vt:lpstr>Like-kind Example - #1 Rental Home(s) → Apartment Building</vt:lpstr>
      <vt:lpstr> Like-kind Example - #2 Residential Multi-Unit(s)→Commercial / Medical Building</vt:lpstr>
      <vt:lpstr>Like-kind Example - #3 Shopping Center → Office Tower</vt:lpstr>
      <vt:lpstr>Dying Malls &amp; Neighborhood Centers</vt:lpstr>
      <vt:lpstr>Owner Solutions</vt:lpstr>
      <vt:lpstr>What You Can’t Exchange - #1 Financial and personal assets are not-like-kind.</vt:lpstr>
      <vt:lpstr>No Longer Eligible Personal property is no longer eligible for 1031 Like-Kind Exchanges.</vt:lpstr>
      <vt:lpstr>What You Can’t Exchange - #2 Securities and business interests are not like-kind.</vt:lpstr>
      <vt:lpstr>What You Can’t Exchange - #3 Residences and foreign properties are not like-kind.</vt:lpstr>
      <vt:lpstr>Time Frames for Exchange Key objectives must be met according to schedule. </vt:lpstr>
      <vt:lpstr>45-Day Identification Period You have 45 days to identify replacement properties.</vt:lpstr>
      <vt:lpstr> 180-Day Exchange Period You have 180 days from closing of relinquished property to make a purchase of replacement property.</vt:lpstr>
      <vt:lpstr>Finding a Replacement Property There are three rules to identify a new investment.</vt:lpstr>
      <vt:lpstr>3 Property Rule Identify up to three replacement properties.</vt:lpstr>
      <vt:lpstr>200% Rule Identify 4+ properties with cumulative value up to 200%. </vt:lpstr>
      <vt:lpstr>95% Rule Must purchase at least 95% of all properties identified.</vt:lpstr>
      <vt:lpstr>IRS Requirements There are four aspects to a successful exchange.</vt:lpstr>
      <vt:lpstr>Intent The reason behind conducting the exchange.</vt:lpstr>
      <vt:lpstr>Form Use of a Qualified Intermediary for the exchange.</vt:lpstr>
      <vt:lpstr>Substance </vt:lpstr>
      <vt:lpstr>Constructive Receipt All 1031 Funds must be held by a Qualified Intermediary.</vt:lpstr>
      <vt:lpstr>Don’t Forget the Boot Fair market value of non-like-kind (personal) property received in the transaction may be boot.</vt:lpstr>
      <vt:lpstr>It’s in the Numbers Consult with your CPA/Tax Attorney to determine:</vt:lpstr>
      <vt:lpstr>Professional Collaboration</vt:lpstr>
      <vt:lpstr>Exchange Networks We collaborate with investors all over the US.</vt:lpstr>
      <vt:lpstr>Key Concepts The most important points, one more time.</vt:lpstr>
      <vt:lpstr>Take Advantage of the Benefits</vt:lpstr>
      <vt:lpstr>Questions? Ask us anything that is on your mind.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Coastal Pacific Real Estate</cp:lastModifiedBy>
  <cp:revision>8</cp:revision>
  <dcterms:modified xsi:type="dcterms:W3CDTF">2019-01-02T22:09:59Z</dcterms:modified>
</cp:coreProperties>
</file>